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32918400" cy="438912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Encode Sans" pitchFamily="2" charset="77"/>
      <p:regular r:id="rId12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Quattrocento Sans" panose="020B0502050000020003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072">
          <p15:clr>
            <a:srgbClr val="FBAE40"/>
          </p15:clr>
        </p15:guide>
        <p15:guide id="3" pos="528">
          <p15:clr>
            <a:srgbClr val="FBAE40"/>
          </p15:clr>
        </p15:guide>
        <p15:guide id="4" pos="17160">
          <p15:clr>
            <a:srgbClr val="FBAE40"/>
          </p15:clr>
        </p15:guide>
        <p15:guide id="5" orient="horz" pos="912">
          <p15:clr>
            <a:srgbClr val="FBAE40"/>
          </p15:clr>
        </p15:guide>
        <p15:guide id="6" orient="horz" pos="3960">
          <p15:clr>
            <a:srgbClr val="C35EA4"/>
          </p15:clr>
        </p15:guide>
        <p15:guide id="7" orient="horz" pos="4224">
          <p15:clr>
            <a:srgbClr val="C35EA4"/>
          </p15:clr>
        </p15:guide>
        <p15:guide id="8" orient="horz" pos="1272">
          <p15:clr>
            <a:srgbClr val="F26B43"/>
          </p15:clr>
        </p15:guide>
        <p15:guide id="9" orient="horz" pos="2448">
          <p15:clr>
            <a:srgbClr val="F26B43"/>
          </p15:clr>
        </p15:guide>
        <p15:guide id="10" pos="20040">
          <p15:clr>
            <a:srgbClr val="FBAE40"/>
          </p15:clr>
        </p15:guide>
        <p15:guide id="11" orient="horz" pos="5232">
          <p15:clr>
            <a:srgbClr val="FBAE40"/>
          </p15:clr>
        </p15:guide>
        <p15:guide id="12" orient="horz" pos="24480">
          <p15:clr>
            <a:srgbClr val="FBAE4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ePeozuuedMpV/rcnNqwMUIWcX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0"/>
    <p:restoredTop sz="94630"/>
  </p:normalViewPr>
  <p:slideViewPr>
    <p:cSldViewPr snapToGrid="0">
      <p:cViewPr>
        <p:scale>
          <a:sx n="22" d="100"/>
          <a:sy n="22" d="100"/>
        </p:scale>
        <p:origin x="1352" y="-520"/>
      </p:cViewPr>
      <p:guideLst>
        <p:guide orient="horz" pos="2808"/>
        <p:guide pos="3072"/>
        <p:guide pos="528"/>
        <p:guide pos="17160"/>
        <p:guide orient="horz" pos="912"/>
        <p:guide orient="horz" pos="3960"/>
        <p:guide orient="horz" pos="4224"/>
        <p:guide orient="horz" pos="1272"/>
        <p:guide orient="horz" pos="2448"/>
        <p:guide pos="20040"/>
        <p:guide orient="horz" pos="5232"/>
        <p:guide orient="horz" pos="244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4361600e2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g24361600e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4361600e2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g24361600e2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Vertical Example</a:t>
            </a:r>
            <a:endParaRPr/>
          </a:p>
        </p:txBody>
      </p:sp>
      <p:sp>
        <p:nvSpPr>
          <p:cNvPr id="40" name="Google Shape;40;g24361600e2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361600e2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24361600e24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Vertical Example</a:t>
            </a:r>
            <a:endParaRPr/>
          </a:p>
        </p:txBody>
      </p:sp>
      <p:sp>
        <p:nvSpPr>
          <p:cNvPr id="76" name="Google Shape;76;g24361600e24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361600e2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4361600e24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Vertical Example</a:t>
            </a:r>
            <a:endParaRPr dirty="0"/>
          </a:p>
        </p:txBody>
      </p:sp>
      <p:sp>
        <p:nvSpPr>
          <p:cNvPr id="112" name="Google Shape;112;g24361600e24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361600e24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4361600e24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Vertical Example</a:t>
            </a:r>
            <a:endParaRPr/>
          </a:p>
        </p:txBody>
      </p:sp>
      <p:sp>
        <p:nvSpPr>
          <p:cNvPr id="121" name="Google Shape;121;g24361600e24_1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0" y="0"/>
            <a:ext cx="32918400" cy="5779680"/>
          </a:xfrm>
          <a:prstGeom prst="rect">
            <a:avLst/>
          </a:prstGeom>
          <a:solidFill>
            <a:srgbClr val="33006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6"/>
          <p:cNvSpPr/>
          <p:nvPr/>
        </p:nvSpPr>
        <p:spPr>
          <a:xfrm>
            <a:off x="0" y="39992171"/>
            <a:ext cx="32918400" cy="3933221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6"/>
          <p:cNvPicPr preferRelativeResize="0"/>
          <p:nvPr/>
        </p:nvPicPr>
        <p:blipFill rotWithShape="1">
          <a:blip r:embed="rId2">
            <a:alphaModFix/>
          </a:blip>
          <a:srcRect r="86143"/>
          <a:stretch/>
        </p:blipFill>
        <p:spPr>
          <a:xfrm>
            <a:off x="-101600" y="1476673"/>
            <a:ext cx="4575630" cy="28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>
            <a:off x="-1" y="5705015"/>
            <a:ext cx="33020001" cy="1498444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3354" y="42255810"/>
            <a:ext cx="4895045" cy="163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112" y="41206605"/>
            <a:ext cx="5754916" cy="163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24">
          <p15:clr>
            <a:srgbClr val="FBAE40"/>
          </p15:clr>
        </p15:guide>
        <p15:guide id="2" pos="10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>
            <a:off x="0" y="0"/>
            <a:ext cx="32918400" cy="5779680"/>
          </a:xfrm>
          <a:prstGeom prst="rect">
            <a:avLst/>
          </a:prstGeom>
          <a:solidFill>
            <a:srgbClr val="33006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7"/>
          <p:cNvSpPr/>
          <p:nvPr/>
        </p:nvSpPr>
        <p:spPr>
          <a:xfrm>
            <a:off x="0" y="39992171"/>
            <a:ext cx="32918400" cy="3933221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1601" y="1476673"/>
            <a:ext cx="33020001" cy="28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/>
          <p:nvPr/>
        </p:nvSpPr>
        <p:spPr>
          <a:xfrm>
            <a:off x="29285569" y="1706607"/>
            <a:ext cx="373443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1" y="5705015"/>
            <a:ext cx="33020001" cy="1498444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3354" y="42255810"/>
            <a:ext cx="4895045" cy="163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112" y="41206605"/>
            <a:ext cx="5754916" cy="163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24">
          <p15:clr>
            <a:srgbClr val="FBAE40"/>
          </p15:clr>
        </p15:guide>
        <p15:guide id="2" pos="10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sz="158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68680" algn="l" rtl="0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sz="10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7724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858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4008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400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sz="6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sz="4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shington.edu/brand/graphic-elements/font-download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4361600e24_1_0"/>
          <p:cNvSpPr txBox="1"/>
          <p:nvPr/>
        </p:nvSpPr>
        <p:spPr>
          <a:xfrm>
            <a:off x="5349375" y="1175050"/>
            <a:ext cx="22900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INSTRUCTIONS FOR CREATING A PORTRAIT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POSTER FOR THE 2023 ENGINE CAPSTONE SHOWCASE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24361600e24_1_0"/>
          <p:cNvSpPr txBox="1"/>
          <p:nvPr/>
        </p:nvSpPr>
        <p:spPr>
          <a:xfrm>
            <a:off x="5349369" y="6084805"/>
            <a:ext cx="29489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QUESTIONS?  </a:t>
            </a:r>
            <a:r>
              <a:rPr lang="en-US" sz="4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EMAIL:  PR_TEAM@ECE.UW.EDU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24361600e24_1_0"/>
          <p:cNvSpPr txBox="1"/>
          <p:nvPr/>
        </p:nvSpPr>
        <p:spPr>
          <a:xfrm>
            <a:off x="1166239" y="8793521"/>
            <a:ext cx="30585900" cy="2898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0" marR="0" lvl="0" indent="-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AutoNum type="arabicPeriod"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DOWNLOAD (.PPTX) AND VIEW THE EXAMPLE AND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BLANK SLIDE TEMPLATES</a:t>
            </a:r>
            <a:endParaRPr sz="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2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Open in PowerPoint and navigate them using the slide thumbnails on the left.</a:t>
            </a: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5600" b="1" i="0" u="none" strike="noStrike" cap="none">
              <a:solidFill>
                <a:srgbClr val="33006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7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2. </a:t>
            </a: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WE’VE COPIED THE BLANK TEMPLATES TO NEW SLIDES (4) and (5) FOR YOU TO BEGIN CREATING THE POSTER OF YOUR CHOICE.</a:t>
            </a:r>
            <a:r>
              <a:rPr lang="en-US" sz="78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7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52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If you’d like to create different versions of your poster, right click and choose “DUPLICATE SLIDE” in PowerPoint.</a:t>
            </a:r>
            <a:endParaRPr sz="5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5000" b="1" i="0" u="none" strike="noStrike" cap="none">
              <a:solidFill>
                <a:srgbClr val="33006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3. TO DISPLAY GUIDES:</a:t>
            </a:r>
            <a:r>
              <a:rPr lang="en-US" sz="70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-US" sz="52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Select VIEW - GUIDES in the PowerPoint top menu bar.</a:t>
            </a:r>
            <a:endParaRPr sz="5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43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4. WHEN FINISHED, SAVE AS BOTH .PPTX and PDF files</a:t>
            </a:r>
            <a:endParaRPr sz="7000" b="1" i="0" u="none" strike="noStrike" cap="none">
              <a:solidFill>
                <a:srgbClr val="33006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endParaRPr sz="1600" b="1" i="0" u="none" strike="noStrike" cap="none">
              <a:solidFill>
                <a:srgbClr val="33006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5. SUBMIT YOUR FINISHED POSTER FILES TO THE FOLLOWING GOOGLE DRIVE:</a:t>
            </a:r>
            <a:r>
              <a:rPr lang="en-US" sz="70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50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(https://drive.google.com/drive/folders/1bsnszMeNGgoWdyr6cavJjHDw-vO99L--?usp=share_link)</a:t>
            </a:r>
            <a:endParaRPr sz="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53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6. IMPORTANT!!  </a:t>
            </a:r>
            <a:r>
              <a:rPr lang="en-US" sz="7000" b="1" i="0" u="sng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DO NOT </a:t>
            </a:r>
            <a:r>
              <a:rPr lang="en-US" sz="7000" b="1" i="0" u="none" strike="noStrike" cap="none">
                <a:solidFill>
                  <a:srgbClr val="33006F"/>
                </a:solidFill>
                <a:latin typeface="Encode Sans"/>
                <a:ea typeface="Encode Sans"/>
                <a:cs typeface="Encode Sans"/>
                <a:sym typeface="Encode Sans"/>
              </a:rPr>
              <a:t>CHOOSE TO ‘OPEN WITH GOOGLE SLIDES’</a:t>
            </a:r>
            <a:endParaRPr sz="7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2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Your poster template will not be formatted properly. Download this file first and open/work within PowerPoint.</a:t>
            </a:r>
            <a:endParaRPr sz="52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*PREFERRED FONTS ARE USED IN THIS SAMPLE PRESENTATION: “ENCODE SANS” FOR TITLES AND “OPEN SANS” FOR BODY TEXT – These can be downloaded and installed on your computer for free here: </a:t>
            </a:r>
            <a:r>
              <a:rPr lang="en-US" sz="4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https://www.washington.edu/brand/graphic-elements/font-download/</a:t>
            </a:r>
            <a:endParaRPr sz="40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6600" b="1" i="0" u="none" strike="noStrike" cap="none">
              <a:solidFill>
                <a:srgbClr val="33006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4361600e24_1_7"/>
          <p:cNvSpPr txBox="1"/>
          <p:nvPr/>
        </p:nvSpPr>
        <p:spPr>
          <a:xfrm>
            <a:off x="1450488" y="9100084"/>
            <a:ext cx="12609000" cy="3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Large Hadron Collider (LHC) is the largest particle collider in the world. Physicists are interested in observing rare events by colliding two high energy particle beams.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upcoming upgrade to the detector will substantially increase the amount of collisions per second.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technologies are being developed to cope with the substantial increase in particle flux.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24361600e24_1_7"/>
          <p:cNvSpPr/>
          <p:nvPr/>
        </p:nvSpPr>
        <p:spPr>
          <a:xfrm>
            <a:off x="1450488" y="7831100"/>
            <a:ext cx="126090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The Large Hardon Collider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24361600e24_1_7"/>
          <p:cNvSpPr txBox="1"/>
          <p:nvPr/>
        </p:nvSpPr>
        <p:spPr>
          <a:xfrm>
            <a:off x="1450488" y="14391997"/>
            <a:ext cx="6331500" cy="3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ACME Lab is developing an FPGA emulator of the LHC RD53A chip.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Emulator is able to recreate accurate hit signatures without actually being exposed to radiation, greatly simplifying its use.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emulator can be used for stress testing and can easily be reconfigured to target specific test cases.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24361600e24_1_7"/>
          <p:cNvSpPr/>
          <p:nvPr/>
        </p:nvSpPr>
        <p:spPr>
          <a:xfrm>
            <a:off x="1514361" y="12919524"/>
            <a:ext cx="125451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RD53A Emulator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24361600e24_1_7"/>
          <p:cNvSpPr/>
          <p:nvPr/>
        </p:nvSpPr>
        <p:spPr>
          <a:xfrm>
            <a:off x="1514361" y="19658625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Emulator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24361600e24_1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979" y="21499370"/>
            <a:ext cx="6921074" cy="76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24361600e24_1_7"/>
          <p:cNvSpPr txBox="1"/>
          <p:nvPr/>
        </p:nvSpPr>
        <p:spPr>
          <a:xfrm>
            <a:off x="1415275" y="21136420"/>
            <a:ext cx="6257700" cy="7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 is received at 160 MBPS and is decoded using the custom RD53A protocol.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received data is split into system commands and triggers (requests for hit data) and each is sent to their respective response units.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Commands are decoded and processed into appropriate system behavior such as </a:t>
            </a:r>
            <a:r>
              <a:rPr lang="en-US" sz="25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rd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-reg or </a:t>
            </a:r>
            <a:r>
              <a:rPr lang="en-US" sz="2500" b="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-reg.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Triggers are processed and produce hit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 and trigger output are combined into one data stream.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data is split over four lanes and is encoded using Aurora 64/66B at 640 Mbps.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g24361600e24_1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3739" y="14467441"/>
            <a:ext cx="6025733" cy="45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24361600e24_1_7"/>
          <p:cNvSpPr/>
          <p:nvPr/>
        </p:nvSpPr>
        <p:spPr>
          <a:xfrm>
            <a:off x="16737905" y="19936962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Hit Data/ Hit 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g24361600e24_1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90324" y="25005315"/>
            <a:ext cx="6424192" cy="37063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24361600e24_1_7"/>
          <p:cNvSpPr txBox="1"/>
          <p:nvPr/>
        </p:nvSpPr>
        <p:spPr>
          <a:xfrm>
            <a:off x="16413859" y="21201475"/>
            <a:ext cx="7083900" cy="80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of our main goals in the RD53A project is to produce realistic data that matches what would be seen in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determine what our data should look like we have been using image processing techniques to analyze real data from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testing has shown that most of the data consists of simple shapes and lines.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is pseudo-randomly generated and output from the system via the Aurora lanes described to the right.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sample image to the right shows a generated hit patterning.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determine what our data should look like we have been using image processing techniques to analyze real data from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28574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g24361600e24_1_7"/>
          <p:cNvSpPr txBox="1"/>
          <p:nvPr/>
        </p:nvSpPr>
        <p:spPr>
          <a:xfrm>
            <a:off x="16737903" y="9208585"/>
            <a:ext cx="147369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Machine Learning is a popular solution to HEP issues, like hit tagging.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However, ML needs hardware acceleration to be effective at large scale.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ACME Lab is working with CMS at Fermilab to make machine learning acceleration accessible to the HEP community.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4361600e24_1_7"/>
          <p:cNvSpPr/>
          <p:nvPr/>
        </p:nvSpPr>
        <p:spPr>
          <a:xfrm>
            <a:off x="16737904" y="11435852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ML Acceleration in the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4361600e24_1_7"/>
          <p:cNvSpPr/>
          <p:nvPr/>
        </p:nvSpPr>
        <p:spPr>
          <a:xfrm>
            <a:off x="16814103" y="7837427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Machine Learning Acceleration for HEP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24361600e24_1_7"/>
          <p:cNvSpPr txBox="1"/>
          <p:nvPr/>
        </p:nvSpPr>
        <p:spPr>
          <a:xfrm>
            <a:off x="16737904" y="12771114"/>
            <a:ext cx="147369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Microsoft provides a cloud service called Brainwave, which applies FPGAs to the task of machine learning acceleration.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are doing research into the efficacy of Brainwave for HEP applications.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look promising in the area of Top quark tagging.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g24361600e24_1_7"/>
          <p:cNvPicPr preferRelativeResize="0"/>
          <p:nvPr/>
        </p:nvPicPr>
        <p:blipFill rotWithShape="1">
          <a:blip r:embed="rId7">
            <a:alphaModFix/>
          </a:blip>
          <a:srcRect b="9302"/>
          <a:stretch/>
        </p:blipFill>
        <p:spPr>
          <a:xfrm>
            <a:off x="16716323" y="14986790"/>
            <a:ext cx="9662612" cy="445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4361600e24_1_7" descr="https://lh6.googleusercontent.com/-zNgcXXeKAw3wvdhGqO4HfDVIQ4scrK48VmOULiISIlwIZn28EszS6X7Crcx6pUQzvtypnladIrDe-tWRuR4nEUrzEK3BBjLCYkrF5cRhfHS7FtTN44j8AEUMu4o4VH8M_AQtQN8lgI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15342" y="15349852"/>
            <a:ext cx="5335511" cy="376281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24361600e24_1_7"/>
          <p:cNvSpPr txBox="1"/>
          <p:nvPr/>
        </p:nvSpPr>
        <p:spPr>
          <a:xfrm>
            <a:off x="24598965" y="19519959"/>
            <a:ext cx="6129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6"/>
              <a:buFont typeface="Arial"/>
              <a:buNone/>
            </a:pPr>
            <a:r>
              <a:rPr lang="en-US" sz="15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g24361600e24_1_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390325" y="21021227"/>
            <a:ext cx="6424195" cy="3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4361600e24_1_7"/>
          <p:cNvSpPr/>
          <p:nvPr/>
        </p:nvSpPr>
        <p:spPr>
          <a:xfrm>
            <a:off x="1514362" y="29955003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Hls4ml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24361600e24_1_7"/>
          <p:cNvSpPr txBox="1"/>
          <p:nvPr/>
        </p:nvSpPr>
        <p:spPr>
          <a:xfrm>
            <a:off x="1514361" y="31575723"/>
            <a:ext cx="13801200" cy="21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FPGAs are a leading candidate for ML acceleration going forward. However, they require specialized knowledge to use.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hls4ml is a tool that takes standard Neural Framework representations of DNNs and compiles them for use on FPGAs without requiring deep knowledge of FPGAs.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Google Shape;63;g24361600e24_1_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69668" y="33658122"/>
            <a:ext cx="12991837" cy="61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4361600e24_1_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991949" y="34211988"/>
            <a:ext cx="13791539" cy="516947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4361600e24_1_7"/>
          <p:cNvSpPr txBox="1"/>
          <p:nvPr/>
        </p:nvSpPr>
        <p:spPr>
          <a:xfrm>
            <a:off x="16991948" y="30755248"/>
            <a:ext cx="61926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Further improvements to hls4ml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Scaling up of Brainwave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Finish implementing the RD53A hit data generator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 planning the upgrade to RD53B, the next test chip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4361600e24_1_7"/>
          <p:cNvSpPr/>
          <p:nvPr/>
        </p:nvSpPr>
        <p:spPr>
          <a:xfrm>
            <a:off x="16737903" y="29273700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Future Work, References, and Acknowledgments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4361600e24_1_7"/>
          <p:cNvSpPr txBox="1"/>
          <p:nvPr/>
        </p:nvSpPr>
        <p:spPr>
          <a:xfrm>
            <a:off x="23541023" y="32210357"/>
            <a:ext cx="76086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[1] A. Caulfield, E. Chung, A. Putnam, H. Angepat, J. Fowers, M. Haselman et al., A cloud-scale acceleration architecture, IEEE Computer Society, October,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[2] J. Duarte et. al., Fast inference of deep neural networks in FPGAs for particle physics, arXiv:1804.06913v3 [physics.ins-det] 28</a:t>
            </a:r>
            <a:endParaRPr sz="1944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g24361600e24_1_7"/>
          <p:cNvSpPr txBox="1"/>
          <p:nvPr/>
        </p:nvSpPr>
        <p:spPr>
          <a:xfrm>
            <a:off x="23542334" y="30651236"/>
            <a:ext cx="76086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Faculty: Scott Hauck, Shih-Chieh Hsu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Graduate Students: Douglas Smith, Dustin Werran, Richa Rao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Undergraduate Students: Tony Faubert, Jessica Lan, Kylie Lim, Matthew Trahms, Donovan Erickson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4361600e24_1_7"/>
          <p:cNvSpPr txBox="1"/>
          <p:nvPr/>
        </p:nvSpPr>
        <p:spPr>
          <a:xfrm>
            <a:off x="5372100" y="6051001"/>
            <a:ext cx="2301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STUDENTS:  </a:t>
            </a:r>
            <a:r>
              <a:rPr lang="en-US" sz="35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DOUGLAS SMITH, DUSTIN WERRAN, SCOTT HAUCK</a:t>
            </a: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0" name="Google Shape;70;g24361600e24_1_7"/>
          <p:cNvSpPr txBox="1"/>
          <p:nvPr/>
        </p:nvSpPr>
        <p:spPr>
          <a:xfrm>
            <a:off x="11315700" y="40664365"/>
            <a:ext cx="15925800" cy="353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JOHN DOE, ROBERT WALTER, WILLIAM RICHARDS, JANE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SPONSOR: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ELECTRICAL &amp; COMPUTER ENGINEERING DEPARTMENT, UNIVERSITY OF WASHINGTON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1" name="Google Shape;71;g24361600e24_1_7"/>
          <p:cNvSpPr txBox="1"/>
          <p:nvPr/>
        </p:nvSpPr>
        <p:spPr>
          <a:xfrm>
            <a:off x="5207100" y="987245"/>
            <a:ext cx="22034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HARDWARE ACCELERATION APPLICATIONS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FOR THE LARGE HADRON COLLIDER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4361600e24_1_7"/>
          <p:cNvSpPr txBox="1"/>
          <p:nvPr/>
        </p:nvSpPr>
        <p:spPr>
          <a:xfrm>
            <a:off x="28848606" y="1447809"/>
            <a:ext cx="44232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Sponsor Company Logo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361600e24_1_41"/>
          <p:cNvSpPr txBox="1"/>
          <p:nvPr/>
        </p:nvSpPr>
        <p:spPr>
          <a:xfrm>
            <a:off x="1450488" y="9100084"/>
            <a:ext cx="12609000" cy="3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Large Hadron Collider (LHC) is the largest particle collider in the world. Physicists are interested in observing rare events by colliding two high energy particle beams.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upcoming upgrade to the detector will substantially increase the amount of collisions per second.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technologies are being developed to cope with the substantial increase in particle flux.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4361600e24_1_41"/>
          <p:cNvSpPr/>
          <p:nvPr/>
        </p:nvSpPr>
        <p:spPr>
          <a:xfrm>
            <a:off x="1450488" y="7831100"/>
            <a:ext cx="126090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The Large Hardon Collider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4361600e24_1_41"/>
          <p:cNvSpPr txBox="1"/>
          <p:nvPr/>
        </p:nvSpPr>
        <p:spPr>
          <a:xfrm>
            <a:off x="1450488" y="14391997"/>
            <a:ext cx="6331500" cy="3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ACME Lab is developing an FPGA emulator of the LHC RD53A chip.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Emulator is able to recreate accurate hit signatures without actually being exposed to radiation, greatly simplifying its use.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emulator can be used for stress testing and can easily be reconfigured to target specific test cases.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4361600e24_1_41"/>
          <p:cNvSpPr/>
          <p:nvPr/>
        </p:nvSpPr>
        <p:spPr>
          <a:xfrm>
            <a:off x="1514361" y="12919524"/>
            <a:ext cx="125451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RD53A Emulator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4361600e24_1_41"/>
          <p:cNvSpPr/>
          <p:nvPr/>
        </p:nvSpPr>
        <p:spPr>
          <a:xfrm>
            <a:off x="1514361" y="19658625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Emulator 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24361600e24_1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979" y="21499370"/>
            <a:ext cx="6921074" cy="76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4361600e24_1_41"/>
          <p:cNvSpPr txBox="1"/>
          <p:nvPr/>
        </p:nvSpPr>
        <p:spPr>
          <a:xfrm>
            <a:off x="1415275" y="21136420"/>
            <a:ext cx="6257700" cy="7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 is received at 160 MBPS and is decoded using the custom RD53A protocol.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received data is split into system commands and triggers (requests for hit data) and each is sent to their respective response units.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Commands are decoded and processed into appropriate system behavior such as rd-reg or wr-reg.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Triggers are processed and produce hit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 and trigger output are combined into one data stream.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data is split over four lanes and is encoded using Aurora 64/66B at 640 Mbps.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24361600e24_1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3739" y="14467441"/>
            <a:ext cx="6025733" cy="45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24361600e24_1_41"/>
          <p:cNvSpPr/>
          <p:nvPr/>
        </p:nvSpPr>
        <p:spPr>
          <a:xfrm>
            <a:off x="16737905" y="19936962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Hit Data/ Hit 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g24361600e24_1_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90324" y="25005315"/>
            <a:ext cx="6424192" cy="370635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4361600e24_1_41"/>
          <p:cNvSpPr txBox="1"/>
          <p:nvPr/>
        </p:nvSpPr>
        <p:spPr>
          <a:xfrm>
            <a:off x="16413859" y="21201475"/>
            <a:ext cx="7083900" cy="80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of our main goals in the RD53A project is to produce realistic data that matches what would be seen in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determine what our data should look like we have been using image processing techniques to analyze real data from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testing has shown that most of the data consists of simple shapes and lines.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is pseudo-randomly generated and output from the system via the Aurora lanes described to the right.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sample image to the right shows a generated hit patterning.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determine what our data should look like we have been using image processing techniques to analyze real data from the LHC.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28574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g24361600e24_1_41"/>
          <p:cNvSpPr txBox="1"/>
          <p:nvPr/>
        </p:nvSpPr>
        <p:spPr>
          <a:xfrm>
            <a:off x="16737903" y="9208585"/>
            <a:ext cx="147369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Machine Learning is a popular solution to HEP issues, like hit tagging.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However, ML needs hardware acceleration to be effective at large scale.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ACME Lab is working with CMS at Fermilab to make machine learning acceleration accessible to the HEP community.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4361600e24_1_41"/>
          <p:cNvSpPr/>
          <p:nvPr/>
        </p:nvSpPr>
        <p:spPr>
          <a:xfrm>
            <a:off x="16737904" y="11435852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ML Acceleration in the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4361600e24_1_41"/>
          <p:cNvSpPr/>
          <p:nvPr/>
        </p:nvSpPr>
        <p:spPr>
          <a:xfrm>
            <a:off x="16814103" y="7837427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Machine Learning Acceleration for HEP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4361600e24_1_41"/>
          <p:cNvSpPr txBox="1"/>
          <p:nvPr/>
        </p:nvSpPr>
        <p:spPr>
          <a:xfrm>
            <a:off x="16737904" y="12771114"/>
            <a:ext cx="147369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Microsoft provides a cloud service called Brainwave, which applies FPGAs to the task of machine learning acceleration.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are doing research into the efficacy of Brainwave for HEP applications.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 look promising in the area of Top quark tagging.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24361600e24_1_41"/>
          <p:cNvPicPr preferRelativeResize="0"/>
          <p:nvPr/>
        </p:nvPicPr>
        <p:blipFill rotWithShape="1">
          <a:blip r:embed="rId7">
            <a:alphaModFix/>
          </a:blip>
          <a:srcRect b="9302"/>
          <a:stretch/>
        </p:blipFill>
        <p:spPr>
          <a:xfrm>
            <a:off x="16716323" y="14986790"/>
            <a:ext cx="9662612" cy="445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4361600e24_1_41" descr="https://lh6.googleusercontent.com/-zNgcXXeKAw3wvdhGqO4HfDVIQ4scrK48VmOULiISIlwIZn28EszS6X7Crcx6pUQzvtypnladIrDe-tWRuR4nEUrzEK3BBjLCYkrF5cRhfHS7FtTN44j8AEUMu4o4VH8M_AQtQN8lgI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15342" y="15349852"/>
            <a:ext cx="5335511" cy="376281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4361600e24_1_41"/>
          <p:cNvSpPr txBox="1"/>
          <p:nvPr/>
        </p:nvSpPr>
        <p:spPr>
          <a:xfrm>
            <a:off x="24598965" y="19519959"/>
            <a:ext cx="6129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6"/>
              <a:buFont typeface="Arial"/>
              <a:buNone/>
            </a:pPr>
            <a:r>
              <a:rPr lang="en-US" sz="15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24361600e24_1_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390325" y="21021227"/>
            <a:ext cx="6424195" cy="3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4361600e24_1_41"/>
          <p:cNvSpPr/>
          <p:nvPr/>
        </p:nvSpPr>
        <p:spPr>
          <a:xfrm>
            <a:off x="1514362" y="29955003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Hls4ml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4361600e24_1_41"/>
          <p:cNvSpPr txBox="1"/>
          <p:nvPr/>
        </p:nvSpPr>
        <p:spPr>
          <a:xfrm>
            <a:off x="1514361" y="31575723"/>
            <a:ext cx="13801200" cy="21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FPGAs are a leading candidate for ML acceleration going forward. However, they require specialized knowledge to use.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hls4ml is a tool that takes standard Neural Framework representations of DNNs and compiles them for use on FPGAs without requiring deep knowledge of FPGAs.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g24361600e24_1_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69668" y="33658122"/>
            <a:ext cx="12991837" cy="61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4361600e24_1_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991949" y="34211988"/>
            <a:ext cx="13791539" cy="516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361600e24_1_41"/>
          <p:cNvSpPr txBox="1"/>
          <p:nvPr/>
        </p:nvSpPr>
        <p:spPr>
          <a:xfrm>
            <a:off x="16991948" y="30755248"/>
            <a:ext cx="61926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Further improvements to hls4ml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Scaling up of Brainwave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Finish implementing the RD53A hit data generator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 planning the upgrade to RD53B, the next test chip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4361600e24_1_41"/>
          <p:cNvSpPr/>
          <p:nvPr/>
        </p:nvSpPr>
        <p:spPr>
          <a:xfrm>
            <a:off x="16737903" y="29273700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Future Work, References, and Acknowledgments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4361600e24_1_41"/>
          <p:cNvSpPr txBox="1"/>
          <p:nvPr/>
        </p:nvSpPr>
        <p:spPr>
          <a:xfrm>
            <a:off x="23541023" y="32210357"/>
            <a:ext cx="76086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[1] A. Caulfield, E. Chung, A. Putnam, H. Angepat, J. Fowers, M. Haselman et al., A cloud-scale acceleration architecture, IEEE Computer Society, October, 2016.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[2] J. Duarte et. al., Fast inference of deep neural networks in FPGAs for particle physics, arXiv:1804.06913v3 [physics.ins-det] 28</a:t>
            </a:r>
            <a:endParaRPr sz="1944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g24361600e24_1_41"/>
          <p:cNvSpPr txBox="1"/>
          <p:nvPr/>
        </p:nvSpPr>
        <p:spPr>
          <a:xfrm>
            <a:off x="23542334" y="30651236"/>
            <a:ext cx="76086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Faculty: Scott Hauck, Shih-</a:t>
            </a:r>
            <a:r>
              <a:rPr lang="en-US" sz="1944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Chieh</a:t>
            </a: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Hsu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Graduate Students: Douglas Smith, Dustin </a:t>
            </a:r>
            <a:r>
              <a:rPr lang="en-US" sz="1944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Werran</a:t>
            </a: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Richa Rao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Undergraduate Students: Tony </a:t>
            </a:r>
            <a:r>
              <a:rPr lang="en-US" sz="1944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Faubert</a:t>
            </a: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Jessica Lan, Kylie Lim, Matthew </a:t>
            </a:r>
            <a:r>
              <a:rPr lang="en-US" sz="1944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Trahms</a:t>
            </a:r>
            <a:r>
              <a:rPr lang="en-US" sz="1944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Donovan Erickson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4361600e24_1_41"/>
          <p:cNvSpPr txBox="1"/>
          <p:nvPr/>
        </p:nvSpPr>
        <p:spPr>
          <a:xfrm>
            <a:off x="5372100" y="6051001"/>
            <a:ext cx="2301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STUDENTS:  </a:t>
            </a:r>
            <a:r>
              <a:rPr lang="en-US" sz="35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DOUGLAS SMITH, DUSTIN WERRAN, SCOTT HAUCK</a:t>
            </a: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6" name="Google Shape;106;g24361600e24_1_41"/>
          <p:cNvSpPr txBox="1"/>
          <p:nvPr/>
        </p:nvSpPr>
        <p:spPr>
          <a:xfrm>
            <a:off x="11315700" y="40664365"/>
            <a:ext cx="15925800" cy="353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JOHN DOE, ROBERT WALTER, WILLIAM RICHARDS, JANE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SPONSOR: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ELECTRICAL &amp; COMPUTER ENGINEERING DEPARTMENT, UNIVERSITY OF WASHINGTON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07" name="Google Shape;107;g24361600e24_1_41"/>
          <p:cNvSpPr txBox="1"/>
          <p:nvPr/>
        </p:nvSpPr>
        <p:spPr>
          <a:xfrm>
            <a:off x="5207100" y="987245"/>
            <a:ext cx="22034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HARDWARE ACCELERATION APPLICATIONS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FOR THE LARGE HADRON COLLIDER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361600e24_1_41"/>
          <p:cNvSpPr txBox="1"/>
          <p:nvPr/>
        </p:nvSpPr>
        <p:spPr>
          <a:xfrm>
            <a:off x="28874256" y="1447809"/>
            <a:ext cx="44232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Sponsor Company Logo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361600e24_1_75"/>
          <p:cNvSpPr txBox="1"/>
          <p:nvPr/>
        </p:nvSpPr>
        <p:spPr>
          <a:xfrm>
            <a:off x="5207100" y="5993374"/>
            <a:ext cx="294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STUDENTS: Yue Shi, Tommy Nguyen</a:t>
            </a:r>
            <a:endParaRPr sz="3500" b="1" i="0" u="none" strike="noStrike" cap="none" dirty="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15" name="Google Shape;115;g24361600e24_1_75"/>
          <p:cNvSpPr txBox="1"/>
          <p:nvPr/>
        </p:nvSpPr>
        <p:spPr>
          <a:xfrm>
            <a:off x="11387817" y="40637032"/>
            <a:ext cx="15158358" cy="353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 Ang Li</a:t>
            </a:r>
            <a:r>
              <a:rPr lang="en-US" sz="4200" b="1" dirty="0">
                <a:solidFill>
                  <a:schemeClr val="lt1"/>
                </a:solidFill>
                <a:latin typeface="Encode Sans"/>
                <a:sym typeface="Encode Sans"/>
              </a:rPr>
              <a:t>, Samuel Stein, Marvin Warner (PNNL)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SPONSOR:  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ELECTRICAL &amp; COMPUTER ENGINEERING DEPARTMENT, UNIVERSITY OF WASHINGTON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 dirty="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16" name="Google Shape;116;g24361600e24_1_75"/>
          <p:cNvSpPr txBox="1"/>
          <p:nvPr/>
        </p:nvSpPr>
        <p:spPr>
          <a:xfrm>
            <a:off x="5207100" y="1131326"/>
            <a:ext cx="220344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lang="en-US" altLang="zh-CN" sz="8100" b="1" dirty="0">
                <a:solidFill>
                  <a:srgbClr val="FFFFFF"/>
                </a:solidFill>
                <a:latin typeface="Encode Sans"/>
                <a:sym typeface="Encode Sans"/>
              </a:rPr>
              <a:t>EE 522 Capstone: </a:t>
            </a:r>
            <a:r>
              <a:rPr lang="en-US" sz="8100" b="1" dirty="0">
                <a:solidFill>
                  <a:srgbClr val="FFFFFF"/>
                </a:solidFill>
                <a:latin typeface="Encode Sans"/>
                <a:sym typeface="Encode Sans"/>
              </a:rPr>
              <a:t>A Reference Implementation for Quantum MPI </a:t>
            </a:r>
            <a:r>
              <a:rPr lang="en-US" sz="8100" b="1" i="0" u="none" strike="noStrike" cap="none" dirty="0">
                <a:solidFill>
                  <a:srgbClr val="FFFFFF"/>
                </a:solidFill>
                <a:latin typeface="Encode Sans"/>
                <a:ea typeface="Arial"/>
                <a:cs typeface="Arial"/>
                <a:sym typeface="Encode Sans"/>
              </a:rPr>
              <a:t>(QMPI)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4361600e24_1_75"/>
          <p:cNvSpPr txBox="1"/>
          <p:nvPr/>
        </p:nvSpPr>
        <p:spPr>
          <a:xfrm>
            <a:off x="28682456" y="1447809"/>
            <a:ext cx="44232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Sponsor Company Logo</a:t>
            </a:r>
            <a:endParaRPr dirty="0"/>
          </a:p>
        </p:txBody>
      </p:sp>
      <p:sp>
        <p:nvSpPr>
          <p:cNvPr id="6" name="Google Shape;42;g24361600e24_1_7">
            <a:extLst>
              <a:ext uri="{FF2B5EF4-FFF2-40B4-BE49-F238E27FC236}">
                <a16:creationId xmlns:a16="http://schemas.microsoft.com/office/drawing/2014/main" id="{2AEE6645-0C81-3715-F796-150BC273EA79}"/>
              </a:ext>
            </a:extLst>
          </p:cNvPr>
          <p:cNvSpPr txBox="1"/>
          <p:nvPr/>
        </p:nvSpPr>
        <p:spPr>
          <a:xfrm>
            <a:off x="1450488" y="9100084"/>
            <a:ext cx="12609000" cy="3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quantum computing was proposed to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 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many smaller scale quantum processors together to overcome the difficult of scaling up quantum computer beyond the NISQ era. 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QMPI</a:t>
            </a:r>
            <a:r>
              <a:rPr lang="en-US" sz="25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takes advantages of quantum teleportation to communication between different quantum processors but leverage the framework built for classical MPI.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operations of QMPI can be simply classified into two types: point-to-point operations, collective operations.[1]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;g24361600e24_1_7">
            <a:extLst>
              <a:ext uri="{FF2B5EF4-FFF2-40B4-BE49-F238E27FC236}">
                <a16:creationId xmlns:a16="http://schemas.microsoft.com/office/drawing/2014/main" id="{77684956-CBBB-B812-4274-B24F438A3C9C}"/>
              </a:ext>
            </a:extLst>
          </p:cNvPr>
          <p:cNvSpPr/>
          <p:nvPr/>
        </p:nvSpPr>
        <p:spPr>
          <a:xfrm>
            <a:off x="1486139" y="7833157"/>
            <a:ext cx="126090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>
                <a:solidFill>
                  <a:srgbClr val="FFFFFF"/>
                </a:solidFill>
                <a:latin typeface="Encode Sans"/>
                <a:sym typeface="Encode Sans"/>
              </a:rPr>
              <a:t>Distributed Quantum Computing &amp; Quantum MPI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4;g24361600e24_1_7">
                <a:extLst>
                  <a:ext uri="{FF2B5EF4-FFF2-40B4-BE49-F238E27FC236}">
                    <a16:creationId xmlns:a16="http://schemas.microsoft.com/office/drawing/2014/main" id="{1ED9AD19-1CB7-3F62-213A-31FBDBAFD1A0}"/>
                  </a:ext>
                </a:extLst>
              </p:cNvPr>
              <p:cNvSpPr txBox="1"/>
              <p:nvPr/>
            </p:nvSpPr>
            <p:spPr>
              <a:xfrm>
                <a:off x="1514361" y="13807865"/>
                <a:ext cx="6984865" cy="688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8875" tIns="44425" rIns="88875" bIns="44425" anchor="t" anchorCtr="0">
                <a:spAutoFit/>
              </a:bodyPr>
              <a:lstStyle/>
              <a:p>
                <a:pPr marL="444490" lvl="0" indent="-444490" algn="just">
                  <a:spcBef>
                    <a:spcPts val="1200"/>
                  </a:spcBef>
                  <a:buClr>
                    <a:schemeClr val="dk1"/>
                  </a:buClr>
                  <a:buSzPts val="2500"/>
                  <a:buFont typeface="Arial"/>
                  <a:buChar char="•"/>
                </a:pPr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Different from classical bits, quantum data cannot be easily shared cross quantum nodes due to the quantum no-cloning theorem.</a:t>
                </a:r>
                <a:endParaRPr lang="en-US" sz="25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endParaRPr>
              </a:p>
              <a:p>
                <a:pPr marL="444490" lvl="0" indent="-444490" algn="just">
                  <a:spcBef>
                    <a:spcPts val="1200"/>
                  </a:spcBef>
                  <a:buClr>
                    <a:schemeClr val="dk1"/>
                  </a:buClr>
                  <a:buSzPts val="2500"/>
                  <a:buFont typeface="Arial"/>
                  <a:buChar char="•"/>
                </a:pPr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 remote point-to-point communication can be implemented by utilizing the remote EPR pair ( two qubits in entangled quantum state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500">
                            <a:solidFill>
                              <a:schemeClr val="dk1"/>
                            </a:solidFill>
                            <a:sym typeface="Open Sans"/>
                          </a:rPr>
                        </m:ctrlPr>
                      </m:fPr>
                      <m:num>
                        <m:r>
                          <a:rPr lang="ar-AE" sz="2500">
                            <a:solidFill>
                              <a:schemeClr val="dk1"/>
                            </a:solidFill>
                            <a:sym typeface="Open San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</m:ctrlPr>
                          </m:radPr>
                          <m:deg/>
                          <m:e>
                            <m: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2500">
                            <a:solidFill>
                              <a:schemeClr val="dk1"/>
                            </a:solidFill>
                            <a:sym typeface="Open San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</m:ctrlPr>
                          </m:dPr>
                          <m:e>
                            <m: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  <m:t>|00</m:t>
                            </m:r>
                          </m:e>
                        </m:d>
                        <m:r>
                          <a:rPr lang="en-US" sz="2500">
                            <a:solidFill>
                              <a:schemeClr val="dk1"/>
                            </a:solidFill>
                            <a:sym typeface="Open Sans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</m:ctrlPr>
                          </m:dPr>
                          <m:e>
                            <m: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  <m:t>|</m:t>
                            </m:r>
                            <m:r>
                              <a:rPr lang="en-US" sz="2500">
                                <a:solidFill>
                                  <a:schemeClr val="dk1"/>
                                </a:solidFill>
                                <a:sym typeface="Open Sans"/>
                              </a:rPr>
                              <m:t>11</m:t>
                            </m:r>
                          </m:e>
                        </m:d>
                      </m:e>
                    </m:d>
                    <m:r>
                      <a:rPr lang="en-US" sz="2500">
                        <a:solidFill>
                          <a:schemeClr val="dk1"/>
                        </a:solidFill>
                        <a:sym typeface="Open Sans"/>
                      </a:rPr>
                      <m:t>.</m:t>
                    </m:r>
                  </m:oMath>
                </a14:m>
                <a:endParaRPr lang="en-US" sz="25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444490" lvl="0" indent="-444490" algn="just">
                  <a:spcBef>
                    <a:spcPts val="1200"/>
                  </a:spcBef>
                  <a:buClr>
                    <a:schemeClr val="dk1"/>
                  </a:buClr>
                  <a:buSzPts val="2500"/>
                  <a:buFont typeface="Arial"/>
                  <a:buChar char="•"/>
                </a:pPr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Based on remote EPR pairs, two communication protocols for inter-node communication emerge, </a:t>
                </a:r>
                <a:r>
                  <a:rPr lang="en-US" sz="2500" i="1" dirty="0">
                    <a:solidFill>
                      <a:schemeClr val="dk1"/>
                    </a:solidFill>
                    <a:latin typeface="+mj-lt"/>
                    <a:sym typeface="Open Sans"/>
                  </a:rPr>
                  <a:t>Cat_Comm </a:t>
                </a:r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and </a:t>
                </a:r>
                <a:r>
                  <a:rPr lang="en-US" sz="2500" i="1" dirty="0">
                    <a:solidFill>
                      <a:schemeClr val="dk1"/>
                    </a:solidFill>
                    <a:latin typeface="+mj-lt"/>
                    <a:sym typeface="Open Sans"/>
                  </a:rPr>
                  <a:t>TP_Comm</a:t>
                </a:r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 The left figures illustrate how to use these two schemes to implement remote cx gate with control qubit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>
                            <a:solidFill>
                              <a:schemeClr val="dk1"/>
                            </a:solidFill>
                            <a:sym typeface="Open Sans"/>
                          </a:rPr>
                        </m:ctrlPr>
                      </m:sSubPr>
                      <m:e>
                        <m:r>
                          <a:rPr lang="en-US" sz="2500">
                            <a:solidFill>
                              <a:schemeClr val="dk1"/>
                            </a:solidFill>
                            <a:sym typeface="Open Sans"/>
                          </a:rPr>
                          <m:t>𝑞</m:t>
                        </m:r>
                      </m:e>
                      <m:sub>
                        <m:r>
                          <a:rPr lang="en-US" sz="2500">
                            <a:solidFill>
                              <a:schemeClr val="dk1"/>
                            </a:solidFill>
                            <a:sym typeface="Open San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</a:rPr>
                  <a:t> residing in quantum node A and the target qubit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>
                            <a:solidFill>
                              <a:schemeClr val="dk1"/>
                            </a:solidFill>
                          </a:rPr>
                        </m:ctrlPr>
                      </m:sSubSupPr>
                      <m:e>
                        <m:r>
                          <a:rPr lang="en-US" sz="2500">
                            <a:solidFill>
                              <a:schemeClr val="dk1"/>
                            </a:solidFill>
                          </a:rPr>
                          <m:t>𝑞</m:t>
                        </m:r>
                      </m:e>
                      <m:sub>
                        <m:r>
                          <a:rPr lang="en-US" sz="2500">
                            <a:solidFill>
                              <a:schemeClr val="dk1"/>
                            </a:solidFill>
                          </a:rPr>
                          <m:t>0</m:t>
                        </m:r>
                      </m:sub>
                      <m:sup>
                        <m:r>
                          <a:rPr lang="en-US" sz="2500">
                            <a:solidFill>
                              <a:schemeClr val="dk1"/>
                            </a:solidFill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5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</a:rPr>
                  <a:t> in node B.[2][3]</a:t>
                </a:r>
                <a:endParaRPr sz="25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</a:endParaRPr>
              </a:p>
            </p:txBody>
          </p:sp>
        </mc:Choice>
        <mc:Fallback>
          <p:sp>
            <p:nvSpPr>
              <p:cNvPr id="8" name="Google Shape;44;g24361600e24_1_7">
                <a:extLst>
                  <a:ext uri="{FF2B5EF4-FFF2-40B4-BE49-F238E27FC236}">
                    <a16:creationId xmlns:a16="http://schemas.microsoft.com/office/drawing/2014/main" id="{1ED9AD19-1CB7-3F62-213A-31FBDBAF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61" y="13807865"/>
                <a:ext cx="6984865" cy="6888951"/>
              </a:xfrm>
              <a:prstGeom prst="rect">
                <a:avLst/>
              </a:prstGeom>
              <a:blipFill>
                <a:blip r:embed="rId4"/>
                <a:stretch>
                  <a:fillRect l="-1452" r="-1452" b="-1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45;g24361600e24_1_7">
            <a:extLst>
              <a:ext uri="{FF2B5EF4-FFF2-40B4-BE49-F238E27FC236}">
                <a16:creationId xmlns:a16="http://schemas.microsoft.com/office/drawing/2014/main" id="{071174F9-6939-FA5B-6BF9-AC8F2946ED94}"/>
              </a:ext>
            </a:extLst>
          </p:cNvPr>
          <p:cNvSpPr/>
          <p:nvPr/>
        </p:nvSpPr>
        <p:spPr>
          <a:xfrm>
            <a:off x="1514361" y="12455808"/>
            <a:ext cx="125451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Point-to-point Operations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6;g24361600e24_1_7">
            <a:extLst>
              <a:ext uri="{FF2B5EF4-FFF2-40B4-BE49-F238E27FC236}">
                <a16:creationId xmlns:a16="http://schemas.microsoft.com/office/drawing/2014/main" id="{D3B2E356-295D-D16A-B490-0C786E4CAAE6}"/>
              </a:ext>
            </a:extLst>
          </p:cNvPr>
          <p:cNvSpPr/>
          <p:nvPr/>
        </p:nvSpPr>
        <p:spPr>
          <a:xfrm>
            <a:off x="1514361" y="21405127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Collective operations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g24361600e24_1_7">
            <a:extLst>
              <a:ext uri="{FF2B5EF4-FFF2-40B4-BE49-F238E27FC236}">
                <a16:creationId xmlns:a16="http://schemas.microsoft.com/office/drawing/2014/main" id="{91105246-D447-0BDB-7AAD-FB32F141179E}"/>
              </a:ext>
            </a:extLst>
          </p:cNvPr>
          <p:cNvSpPr txBox="1"/>
          <p:nvPr/>
        </p:nvSpPr>
        <p:spPr>
          <a:xfrm>
            <a:off x="1450488" y="22623886"/>
            <a:ext cx="6804300" cy="839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additional to general point-to-point communication, QMPI also provides the collective operations shown in the right table 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overall existed compliers utilize </a:t>
            </a:r>
            <a:r>
              <a:rPr lang="en-US" sz="25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Cat_Comm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implementing the inter-node remote gates. However, this procedure has a low throughput due to the limited information </a:t>
            </a:r>
            <a:r>
              <a:rPr lang="en-US" sz="2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teleportated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per remote EPR pair.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Later, the </a:t>
            </a:r>
            <a:r>
              <a:rPr lang="en-US" sz="25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Burst_communication</a:t>
            </a:r>
            <a:r>
              <a:rPr lang="en-US" sz="25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 group of continuous remote two-qubit gates between one qubit and node) and </a:t>
            </a:r>
            <a:r>
              <a:rPr lang="en-US" sz="25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Coll_Comm</a:t>
            </a:r>
            <a:r>
              <a:rPr lang="en-US" sz="25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framework based on communication buffers were proposed to optimize the communication overhead of distributed quantum program. They both significantly reduce the resources consumption in the experiments.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endParaRPr sz="25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4" name="Google Shape;50;g24361600e24_1_7">
            <a:extLst>
              <a:ext uri="{FF2B5EF4-FFF2-40B4-BE49-F238E27FC236}">
                <a16:creationId xmlns:a16="http://schemas.microsoft.com/office/drawing/2014/main" id="{6A243557-3928-7024-8E62-6B1D6B28261D}"/>
              </a:ext>
            </a:extLst>
          </p:cNvPr>
          <p:cNvSpPr/>
          <p:nvPr/>
        </p:nvSpPr>
        <p:spPr>
          <a:xfrm>
            <a:off x="16814103" y="20927915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Simulation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2;g24361600e24_1_7">
            <a:extLst>
              <a:ext uri="{FF2B5EF4-FFF2-40B4-BE49-F238E27FC236}">
                <a16:creationId xmlns:a16="http://schemas.microsoft.com/office/drawing/2014/main" id="{761555E8-68F4-B1DE-151E-6C8974117C04}"/>
              </a:ext>
            </a:extLst>
          </p:cNvPr>
          <p:cNvSpPr txBox="1"/>
          <p:nvPr/>
        </p:nvSpPr>
        <p:spPr>
          <a:xfrm>
            <a:off x="16947725" y="22228588"/>
            <a:ext cx="7317247" cy="57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transformed benchmark circuit rd32 utilizing our strategy is shown in Fig (a).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simulation is executed by QASM simulator with 1024 shots (Fig. (b)).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simulation has the correct result with fidelity 68% and five pairs of EPR pairs consumption. Compared with the baseline, the fidelity of computation is significantly improved, and the remote EPR pairs consumption is significantly reduced.</a:t>
            </a:r>
          </a:p>
          <a:p>
            <a:pPr marL="444490" indent="-444490" algn="just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strategy could also work for other MCT circuits with the similar improvements in the distributed quantum system.</a:t>
            </a:r>
          </a:p>
        </p:txBody>
      </p:sp>
      <p:sp>
        <p:nvSpPr>
          <p:cNvPr id="18" name="Google Shape;54;g24361600e24_1_7">
            <a:extLst>
              <a:ext uri="{FF2B5EF4-FFF2-40B4-BE49-F238E27FC236}">
                <a16:creationId xmlns:a16="http://schemas.microsoft.com/office/drawing/2014/main" id="{CD5BEFA1-60A3-D715-E1BF-2A0CC36B4C8C}"/>
              </a:ext>
            </a:extLst>
          </p:cNvPr>
          <p:cNvSpPr/>
          <p:nvPr/>
        </p:nvSpPr>
        <p:spPr>
          <a:xfrm>
            <a:off x="16814103" y="13631802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Experiment Setup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5;g24361600e24_1_7">
            <a:extLst>
              <a:ext uri="{FF2B5EF4-FFF2-40B4-BE49-F238E27FC236}">
                <a16:creationId xmlns:a16="http://schemas.microsoft.com/office/drawing/2014/main" id="{A6210CCB-9E5B-4C24-75AA-C8F51BBD3932}"/>
              </a:ext>
            </a:extLst>
          </p:cNvPr>
          <p:cNvSpPr/>
          <p:nvPr/>
        </p:nvSpPr>
        <p:spPr>
          <a:xfrm>
            <a:off x="16814103" y="7837427"/>
            <a:ext cx="14367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>
                <a:solidFill>
                  <a:srgbClr val="FFFFFF"/>
                </a:solidFill>
                <a:latin typeface="Encode Sans"/>
                <a:sym typeface="Encode Sans"/>
              </a:rPr>
              <a:t>A strategy for improving collective communication efficiency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6;g24361600e24_1_7">
            <a:extLst>
              <a:ext uri="{FF2B5EF4-FFF2-40B4-BE49-F238E27FC236}">
                <a16:creationId xmlns:a16="http://schemas.microsoft.com/office/drawing/2014/main" id="{2D7EE46D-FFB2-2C00-A6FA-7C05647B5B50}"/>
              </a:ext>
            </a:extLst>
          </p:cNvPr>
          <p:cNvSpPr txBox="1"/>
          <p:nvPr/>
        </p:nvSpPr>
        <p:spPr>
          <a:xfrm>
            <a:off x="16814103" y="14944770"/>
            <a:ext cx="8095147" cy="305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Platform: simulations are implemented using </a:t>
            </a:r>
            <a:r>
              <a:rPr lang="en-US" sz="2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qasm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simulator.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490" marR="0" lvl="0" indent="-44449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Benchmark circuit: Function rd32 circuit imported from </a:t>
            </a:r>
            <a:r>
              <a:rPr lang="en-US" sz="2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RevLib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(shown in figure below). [4] </a:t>
            </a:r>
            <a:endParaRPr lang="en-US" sz="25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4490" marR="0" lvl="0" indent="-44449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Noise model: Built according to the parameters reported in previous paper.</a:t>
            </a:r>
          </a:p>
          <a:p>
            <a:pPr marL="444490" marR="0" lvl="0" indent="-44449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Baseline: </a:t>
            </a:r>
            <a:r>
              <a:rPr lang="en-US" sz="25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Coll_Comm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DQC compiler</a:t>
            </a:r>
            <a:endParaRPr lang="en-US" dirty="0">
              <a:ea typeface="Open Sans"/>
            </a:endParaRPr>
          </a:p>
        </p:txBody>
      </p:sp>
      <p:sp>
        <p:nvSpPr>
          <p:cNvPr id="29" name="Google Shape;66;g24361600e24_1_7">
            <a:extLst>
              <a:ext uri="{FF2B5EF4-FFF2-40B4-BE49-F238E27FC236}">
                <a16:creationId xmlns:a16="http://schemas.microsoft.com/office/drawing/2014/main" id="{71AFD6B1-91B0-6482-EDF4-BCE3F644CF56}"/>
              </a:ext>
            </a:extLst>
          </p:cNvPr>
          <p:cNvSpPr/>
          <p:nvPr/>
        </p:nvSpPr>
        <p:spPr>
          <a:xfrm>
            <a:off x="16887202" y="31589131"/>
            <a:ext cx="144129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Future Work, References, and Acknowledgments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67;g24361600e24_1_7">
            <a:extLst>
              <a:ext uri="{FF2B5EF4-FFF2-40B4-BE49-F238E27FC236}">
                <a16:creationId xmlns:a16="http://schemas.microsoft.com/office/drawing/2014/main" id="{E1439AC6-28E7-42E8-CBE8-43E048FEA5E1}"/>
              </a:ext>
            </a:extLst>
          </p:cNvPr>
          <p:cNvSpPr txBox="1"/>
          <p:nvPr/>
        </p:nvSpPr>
        <p:spPr>
          <a:xfrm>
            <a:off x="23691502" y="32799379"/>
            <a:ext cx="7608600" cy="618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acknowledge </a:t>
            </a:r>
          </a:p>
          <a:p>
            <a:pPr algn="just">
              <a:lnSpc>
                <a:spcPct val="110000"/>
              </a:lnSpc>
              <a:buSzPts val="1944"/>
            </a:pP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Advisor: </a:t>
            </a:r>
            <a:r>
              <a:rPr lang="en-US" sz="2000" dirty="0">
                <a:solidFill>
                  <a:schemeClr val="dk1"/>
                </a:solidFill>
                <a:latin typeface="Quattrocento Sans"/>
                <a:sym typeface="Encode Sans"/>
              </a:rPr>
              <a:t>Ang Li, Samuel Stein, Marvin Warner (PNNL)</a:t>
            </a:r>
            <a:endParaRPr lang="en-US" sz="2000" dirty="0">
              <a:solidFill>
                <a:schemeClr val="dk1"/>
              </a:solidFill>
              <a:latin typeface="Quattrocento Sans"/>
              <a:sym typeface="Quattrocento Sans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Faculty: Sara Mouradian, Peter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Pauzaiskie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(UW) 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sym typeface="Quattrocento Sans"/>
              </a:rPr>
              <a:t>for their kind help in this project.</a:t>
            </a:r>
            <a:endParaRPr lang="en-US" sz="1600" dirty="0">
              <a:ea typeface="Quattrocento Sans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endParaRPr lang="en-US"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References: 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[1] Thomas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et. al., Distributed quantum computing with QMPI. Proceedings of international conference for high performance computing, network, storage and analysis. November 2021, No.16. 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[2] 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Anbang</a:t>
            </a: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Wu et. al., 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AutoComm</a:t>
            </a: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 Framework for enabling efficient communication in distributed quantum program. </a:t>
            </a:r>
            <a:r>
              <a:rPr lang="en-US" sz="2000" dirty="0">
                <a:solidFill>
                  <a:schemeClr val="dk1"/>
                </a:solidFill>
                <a:latin typeface="Quattrocento Sans"/>
              </a:rPr>
              <a:t>55</a:t>
            </a:r>
            <a:r>
              <a:rPr lang="en-US" sz="2000" baseline="30000" dirty="0">
                <a:solidFill>
                  <a:schemeClr val="dk1"/>
                </a:solidFill>
                <a:latin typeface="Quattrocento Sans"/>
              </a:rPr>
              <a:t>th</a:t>
            </a:r>
            <a:r>
              <a:rPr lang="en-US" sz="2000" dirty="0">
                <a:solidFill>
                  <a:schemeClr val="dk1"/>
                </a:solidFill>
                <a:latin typeface="Quattrocento Sans"/>
              </a:rPr>
              <a:t> IEEE/ACM International Symposium on Microarchitecture (MICRO), Chicago, IL, USA, 2022, pp. 1027-1041.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[3] 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Anbang</a:t>
            </a: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 Wu et. al., 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sym typeface="Quattrocento Sans"/>
              </a:rPr>
              <a:t>CollComm</a:t>
            </a: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: Enabling efficient collective quantum communication based on EPR buffering. 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arXiv</a:t>
            </a: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: 2208.06724v2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4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sym typeface="Quattrocento Sans"/>
              </a:rPr>
              <a:t>[4] https://</a:t>
            </a:r>
            <a:r>
              <a:rPr lang="en-US" sz="2000" dirty="0" err="1">
                <a:solidFill>
                  <a:schemeClr val="dk1"/>
                </a:solidFill>
                <a:latin typeface="Quattrocento Sans"/>
                <a:sym typeface="Quattrocento Sans"/>
              </a:rPr>
              <a:t>www.revlib.org</a:t>
            </a:r>
            <a:endParaRPr sz="2000" dirty="0">
              <a:solidFill>
                <a:schemeClr val="dk1"/>
              </a:solidFill>
              <a:latin typeface="Quattrocento Sans"/>
              <a:sym typeface="Quattrocento Sans"/>
            </a:endParaRPr>
          </a:p>
        </p:txBody>
      </p:sp>
      <p:pic>
        <p:nvPicPr>
          <p:cNvPr id="3" name="Picture 2" descr="A diagram of a telephone connection&#10;&#10;Description automatically generated with low confidence">
            <a:extLst>
              <a:ext uri="{FF2B5EF4-FFF2-40B4-BE49-F238E27FC236}">
                <a16:creationId xmlns:a16="http://schemas.microsoft.com/office/drawing/2014/main" id="{9F40EC2E-246B-EDFD-7094-46F6B4BB4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741" y="17064288"/>
            <a:ext cx="5353545" cy="3986683"/>
          </a:xfrm>
          <a:prstGeom prst="rect">
            <a:avLst/>
          </a:prstGeom>
        </p:spPr>
      </p:pic>
      <p:pic>
        <p:nvPicPr>
          <p:cNvPr id="5" name="Picture 4" descr="A diagram of a cat-entangler&#10;&#10;Description automatically generated with low confidence">
            <a:extLst>
              <a:ext uri="{FF2B5EF4-FFF2-40B4-BE49-F238E27FC236}">
                <a16:creationId xmlns:a16="http://schemas.microsoft.com/office/drawing/2014/main" id="{3296573B-AE03-6E4C-4A8B-648CF07D8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97"/>
          <a:stretch/>
        </p:blipFill>
        <p:spPr>
          <a:xfrm>
            <a:off x="8691382" y="13530183"/>
            <a:ext cx="5181991" cy="3733103"/>
          </a:xfrm>
          <a:prstGeom prst="rect">
            <a:avLst/>
          </a:prstGeom>
        </p:spPr>
      </p:pic>
      <p:graphicFrame>
        <p:nvGraphicFramePr>
          <p:cNvPr id="45" name="Table 15">
            <a:extLst>
              <a:ext uri="{FF2B5EF4-FFF2-40B4-BE49-F238E27FC236}">
                <a16:creationId xmlns:a16="http://schemas.microsoft.com/office/drawing/2014/main" id="{E5EEB1F3-A3C1-2EE9-EC16-2C85175A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90799"/>
              </p:ext>
            </p:extLst>
          </p:nvPr>
        </p:nvGraphicFramePr>
        <p:xfrm>
          <a:off x="17322556" y="28733394"/>
          <a:ext cx="5947639" cy="127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765">
                  <a:extLst>
                    <a:ext uri="{9D8B030D-6E8A-4147-A177-3AD203B41FA5}">
                      <a16:colId xmlns:a16="http://schemas.microsoft.com/office/drawing/2014/main" val="1908145586"/>
                    </a:ext>
                  </a:extLst>
                </a:gridCol>
                <a:gridCol w="2079872">
                  <a:extLst>
                    <a:ext uri="{9D8B030D-6E8A-4147-A177-3AD203B41FA5}">
                      <a16:colId xmlns:a16="http://schemas.microsoft.com/office/drawing/2014/main" val="927377627"/>
                    </a:ext>
                  </a:extLst>
                </a:gridCol>
                <a:gridCol w="1508002">
                  <a:extLst>
                    <a:ext uri="{9D8B030D-6E8A-4147-A177-3AD203B41FA5}">
                      <a16:colId xmlns:a16="http://schemas.microsoft.com/office/drawing/2014/main" val="2975493502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Remote EPR pair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Fidelity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168276"/>
                  </a:ext>
                </a:extLst>
              </a:tr>
              <a:tr h="4218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Using buffers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12513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Optimized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931272"/>
                  </a:ext>
                </a:extLst>
              </a:tr>
            </a:tbl>
          </a:graphicData>
        </a:graphic>
      </p:graphicFrame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EF5022-8F68-514E-7D92-28AA86855276}"/>
              </a:ext>
            </a:extLst>
          </p:cNvPr>
          <p:cNvCxnSpPr>
            <a:cxnSpLocks/>
          </p:cNvCxnSpPr>
          <p:nvPr/>
        </p:nvCxnSpPr>
        <p:spPr>
          <a:xfrm>
            <a:off x="17322556" y="28748892"/>
            <a:ext cx="2296665" cy="4757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968F0C0-702C-2777-A82D-8DADD9A43A78}"/>
              </a:ext>
            </a:extLst>
          </p:cNvPr>
          <p:cNvSpPr txBox="1"/>
          <p:nvPr/>
        </p:nvSpPr>
        <p:spPr>
          <a:xfrm>
            <a:off x="17354012" y="28901390"/>
            <a:ext cx="1588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91A3A1-9216-C775-303B-E9E59A45E7E8}"/>
              </a:ext>
            </a:extLst>
          </p:cNvPr>
          <p:cNvSpPr txBox="1"/>
          <p:nvPr/>
        </p:nvSpPr>
        <p:spPr>
          <a:xfrm>
            <a:off x="18056583" y="28733394"/>
            <a:ext cx="1290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metrics</a:t>
            </a:r>
          </a:p>
        </p:txBody>
      </p:sp>
      <p:pic>
        <p:nvPicPr>
          <p:cNvPr id="49" name="Picture 48" descr="A picture containing line, receipt&#10;&#10;Description automatically generated">
            <a:extLst>
              <a:ext uri="{FF2B5EF4-FFF2-40B4-BE49-F238E27FC236}">
                <a16:creationId xmlns:a16="http://schemas.microsoft.com/office/drawing/2014/main" id="{2F5306A9-723A-1C68-670B-8E5CDE2E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25" y="18818053"/>
            <a:ext cx="12778322" cy="1980404"/>
          </a:xfrm>
          <a:prstGeom prst="rect">
            <a:avLst/>
          </a:prstGeom>
        </p:spPr>
      </p:pic>
      <p:sp>
        <p:nvSpPr>
          <p:cNvPr id="54" name="Google Shape;56;g24361600e24_1_7">
            <a:extLst>
              <a:ext uri="{FF2B5EF4-FFF2-40B4-BE49-F238E27FC236}">
                <a16:creationId xmlns:a16="http://schemas.microsoft.com/office/drawing/2014/main" id="{C0C64365-9688-4B3D-B599-D82034F60B3E}"/>
              </a:ext>
            </a:extLst>
          </p:cNvPr>
          <p:cNvSpPr txBox="1"/>
          <p:nvPr/>
        </p:nvSpPr>
        <p:spPr>
          <a:xfrm>
            <a:off x="16814103" y="9009039"/>
            <a:ext cx="14367900" cy="459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indent="-444490">
              <a:spcBef>
                <a:spcPts val="1200"/>
              </a:spcBef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On top of the </a:t>
            </a:r>
            <a:r>
              <a:rPr lang="en-US" sz="25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Auto_Comm</a:t>
            </a:r>
            <a:r>
              <a:rPr lang="en-US" sz="2500" i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and </a:t>
            </a:r>
            <a:r>
              <a:rPr lang="en-US" sz="25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Coll_Comm</a:t>
            </a:r>
            <a:r>
              <a:rPr lang="en-US" sz="2500" i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frameworks, we develop a new strategy for MCT(multi-controlled Toffoli) circuits, which can further reduce the resources consumption and improve the fidelity of collective communication in distributed system. Here are a few steps to implement it: </a:t>
            </a:r>
          </a:p>
          <a:p>
            <a:pPr marL="914400" lvl="5" indent="-457200">
              <a:spcBef>
                <a:spcPts val="1200"/>
              </a:spcBef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Decompose the multi-controlled Toffoli gates (with control qubit n &gt; 2) into ccx gate</a:t>
            </a:r>
          </a:p>
          <a:p>
            <a:pPr marL="914400" lvl="5" indent="-457200">
              <a:spcBef>
                <a:spcPts val="1200"/>
              </a:spcBef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Transform circuit by utilizing a few gate commutation rules to bring the single qubit gate between two ccx gates backward (avoid internode communication back and forth) </a:t>
            </a:r>
          </a:p>
          <a:p>
            <a:pPr marL="914400" lvl="5" indent="-457200">
              <a:spcBef>
                <a:spcPts val="1200"/>
              </a:spcBef>
              <a:buClr>
                <a:schemeClr val="dk1"/>
              </a:buClr>
              <a:buSzPts val="2500"/>
              <a:buFont typeface="+mj-lt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Execute operations locally on one node with help of buffers, then teleport qubit back after execution.</a:t>
            </a:r>
          </a:p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5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56EB2-68F4-00B8-973A-BB81B5BA846E}"/>
              </a:ext>
            </a:extLst>
          </p:cNvPr>
          <p:cNvSpPr txBox="1"/>
          <p:nvPr/>
        </p:nvSpPr>
        <p:spPr>
          <a:xfrm>
            <a:off x="13682091" y="13710899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BB8A57-AAAA-24BE-5AD8-8E4B8712C675}"/>
              </a:ext>
            </a:extLst>
          </p:cNvPr>
          <p:cNvSpPr txBox="1"/>
          <p:nvPr/>
        </p:nvSpPr>
        <p:spPr>
          <a:xfrm>
            <a:off x="13676023" y="16818403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58" name="Google Shape;46;g24361600e24_1_7">
            <a:extLst>
              <a:ext uri="{FF2B5EF4-FFF2-40B4-BE49-F238E27FC236}">
                <a16:creationId xmlns:a16="http://schemas.microsoft.com/office/drawing/2014/main" id="{57477A77-605B-C41D-F403-F624427A820D}"/>
              </a:ext>
            </a:extLst>
          </p:cNvPr>
          <p:cNvSpPr/>
          <p:nvPr/>
        </p:nvSpPr>
        <p:spPr>
          <a:xfrm>
            <a:off x="1514361" y="30782729"/>
            <a:ext cx="12727200" cy="9195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Picture 58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78FA83EE-4EF2-1F4A-A339-4A060A08E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37959" y="22228588"/>
            <a:ext cx="6184493" cy="5321919"/>
          </a:xfrm>
          <a:prstGeom prst="rect">
            <a:avLst/>
          </a:prstGeom>
        </p:spPr>
      </p:pic>
      <p:sp>
        <p:nvSpPr>
          <p:cNvPr id="60" name="Google Shape;56;g24361600e24_1_7">
            <a:extLst>
              <a:ext uri="{FF2B5EF4-FFF2-40B4-BE49-F238E27FC236}">
                <a16:creationId xmlns:a16="http://schemas.microsoft.com/office/drawing/2014/main" id="{B817F555-1B29-1C25-B3F0-B57A4C49A852}"/>
              </a:ext>
            </a:extLst>
          </p:cNvPr>
          <p:cNvSpPr txBox="1"/>
          <p:nvPr/>
        </p:nvSpPr>
        <p:spPr>
          <a:xfrm>
            <a:off x="16811002" y="33051334"/>
            <a:ext cx="6880500" cy="135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Develop a complier using our strategy.</a:t>
            </a: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Implement…</a:t>
            </a:r>
          </a:p>
          <a:p>
            <a:pPr marL="444490" marR="0" lvl="0" indent="-4444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25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D7B2F-FF06-5BD8-FA91-05EE8FABF9AC}"/>
              </a:ext>
            </a:extLst>
          </p:cNvPr>
          <p:cNvSpPr txBox="1"/>
          <p:nvPr/>
        </p:nvSpPr>
        <p:spPr>
          <a:xfrm>
            <a:off x="13874319" y="22458118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490064-6C46-D7F3-F450-C75AA430E734}"/>
              </a:ext>
            </a:extLst>
          </p:cNvPr>
          <p:cNvSpPr txBox="1"/>
          <p:nvPr/>
        </p:nvSpPr>
        <p:spPr>
          <a:xfrm>
            <a:off x="24725546" y="22119564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51AD58-7000-5824-B619-F1469A900DF2}"/>
              </a:ext>
            </a:extLst>
          </p:cNvPr>
          <p:cNvSpPr txBox="1"/>
          <p:nvPr/>
        </p:nvSpPr>
        <p:spPr>
          <a:xfrm>
            <a:off x="17099225" y="28276753"/>
            <a:ext cx="574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c)</a:t>
            </a:r>
          </a:p>
        </p:txBody>
      </p:sp>
      <p:pic>
        <p:nvPicPr>
          <p:cNvPr id="69" name="Picture 68" descr="A picture containing text, screenshot, menu, document&#10;&#10;Description automatically generated">
            <a:extLst>
              <a:ext uri="{FF2B5EF4-FFF2-40B4-BE49-F238E27FC236}">
                <a16:creationId xmlns:a16="http://schemas.microsoft.com/office/drawing/2014/main" id="{F5A06791-7EB6-8EDD-5151-7A916BBA3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2022" y="23075208"/>
            <a:ext cx="5504082" cy="6764052"/>
          </a:xfrm>
          <a:prstGeom prst="rect">
            <a:avLst/>
          </a:prstGeom>
        </p:spPr>
      </p:pic>
      <p:pic>
        <p:nvPicPr>
          <p:cNvPr id="77" name="Picture 7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88885E2-ADC7-0702-9904-2DEA5EC22C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349"/>
          <a:stretch/>
        </p:blipFill>
        <p:spPr>
          <a:xfrm>
            <a:off x="24837959" y="15404928"/>
            <a:ext cx="6494789" cy="234535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FE829A8-2CE2-70FE-FA4B-5D7E99A03885}"/>
              </a:ext>
            </a:extLst>
          </p:cNvPr>
          <p:cNvSpPr txBox="1"/>
          <p:nvPr/>
        </p:nvSpPr>
        <p:spPr>
          <a:xfrm>
            <a:off x="30798565" y="1523332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1EE48DA-720A-AFD8-DF41-42E2B4FEABF1}"/>
              </a:ext>
            </a:extLst>
          </p:cNvPr>
          <p:cNvGrpSpPr/>
          <p:nvPr/>
        </p:nvGrpSpPr>
        <p:grpSpPr>
          <a:xfrm>
            <a:off x="24492787" y="27629969"/>
            <a:ext cx="5835602" cy="3956952"/>
            <a:chOff x="11166208" y="34894161"/>
            <a:chExt cx="5292992" cy="377724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871042E-F5F6-31CF-DD0D-0454AFFACABA}"/>
                </a:ext>
              </a:extLst>
            </p:cNvPr>
            <p:cNvGrpSpPr/>
            <p:nvPr/>
          </p:nvGrpSpPr>
          <p:grpSpPr>
            <a:xfrm>
              <a:off x="11166208" y="34894161"/>
              <a:ext cx="5292992" cy="3777248"/>
              <a:chOff x="16953930" y="27317314"/>
              <a:chExt cx="5292992" cy="3777248"/>
            </a:xfrm>
          </p:grpSpPr>
          <p:pic>
            <p:nvPicPr>
              <p:cNvPr id="99" name="Picture 98" descr="A picture containing text, screenshot, line, parallel&#10;&#10;Description automatically generated">
                <a:extLst>
                  <a:ext uri="{FF2B5EF4-FFF2-40B4-BE49-F238E27FC236}">
                    <a16:creationId xmlns:a16="http://schemas.microsoft.com/office/drawing/2014/main" id="{3A7AD618-E522-1655-77B6-FE813DA24B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20684"/>
              <a:stretch/>
            </p:blipFill>
            <p:spPr>
              <a:xfrm>
                <a:off x="16953930" y="27440315"/>
                <a:ext cx="5292992" cy="3654247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261A940-35C4-4F7C-8620-041EEB268E27}"/>
                  </a:ext>
                </a:extLst>
              </p:cNvPr>
              <p:cNvSpPr txBox="1"/>
              <p:nvPr/>
            </p:nvSpPr>
            <p:spPr>
              <a:xfrm>
                <a:off x="17138424" y="27317314"/>
                <a:ext cx="333245" cy="32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b)</a:t>
                </a:r>
              </a:p>
            </p:txBody>
          </p:sp>
        </p:grpSp>
        <p:pic>
          <p:nvPicPr>
            <p:cNvPr id="98" name="Picture 97" descr="A picture containing text, font, screenshot, white&#10;&#10;Description automatically generated">
              <a:extLst>
                <a:ext uri="{FF2B5EF4-FFF2-40B4-BE49-F238E27FC236}">
                  <a16:creationId xmlns:a16="http://schemas.microsoft.com/office/drawing/2014/main" id="{28F33F7F-2350-053E-1D49-27395D888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63" t="-530" r="-1363" b="530"/>
            <a:stretch/>
          </p:blipFill>
          <p:spPr>
            <a:xfrm>
              <a:off x="12027917" y="35262329"/>
              <a:ext cx="2317673" cy="665923"/>
            </a:xfrm>
            <a:prstGeom prst="rect">
              <a:avLst/>
            </a:prstGeom>
          </p:spPr>
        </p:pic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58B1AA0-7F9C-150C-653E-3E2A02D6A4A8}"/>
              </a:ext>
            </a:extLst>
          </p:cNvPr>
          <p:cNvSpPr txBox="1"/>
          <p:nvPr/>
        </p:nvSpPr>
        <p:spPr>
          <a:xfrm>
            <a:off x="30032202" y="185625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A20651-FD4F-5270-D3CB-613A573664FB}"/>
              </a:ext>
            </a:extLst>
          </p:cNvPr>
          <p:cNvSpPr txBox="1"/>
          <p:nvPr/>
        </p:nvSpPr>
        <p:spPr>
          <a:xfrm>
            <a:off x="16814103" y="18011111"/>
            <a:ext cx="17358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490" marR="0" lvl="0" indent="-44449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Metric: total number of consumed EPR pairs; fidelity of computation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61600e24_1_82"/>
          <p:cNvSpPr txBox="1"/>
          <p:nvPr/>
        </p:nvSpPr>
        <p:spPr>
          <a:xfrm>
            <a:off x="5207100" y="5993374"/>
            <a:ext cx="2948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STUDENTS: FIRST  &amp; LAST NAME, FIRST &amp; LAST NAME, FIRST &amp; LAST NAME</a:t>
            </a: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4" name="Google Shape;124;g24361600e24_1_82"/>
          <p:cNvSpPr txBox="1"/>
          <p:nvPr/>
        </p:nvSpPr>
        <p:spPr>
          <a:xfrm>
            <a:off x="11387817" y="40637032"/>
            <a:ext cx="15158358" cy="353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JOHN DOE, ROBERT WALTER, WILLIAM RICHARDS, JANE DOE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SPONSOR:  </a:t>
            </a:r>
            <a:r>
              <a:rPr lang="en-US" sz="30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ELECTRICAL &amp; COMPUTER ENGINEERING DEPARTMENT, UNIVERSITY OF WASHINGTON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" name="Google Shape;125;g24361600e24_1_82"/>
          <p:cNvSpPr txBox="1"/>
          <p:nvPr/>
        </p:nvSpPr>
        <p:spPr>
          <a:xfrm>
            <a:off x="5207100" y="1131326"/>
            <a:ext cx="22034400" cy="4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lang="en-US" sz="81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YOUR TITLE GOES HERE. IT MUST BE LEFT ALIGNED AND STAY WITHIN THE ORANGE GUIDE LINES  (MIN: 75 PX, MAX 90PX)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4361600e24_1_82"/>
          <p:cNvSpPr txBox="1"/>
          <p:nvPr/>
        </p:nvSpPr>
        <p:spPr>
          <a:xfrm>
            <a:off x="28768281" y="1447809"/>
            <a:ext cx="44232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Sponsor Company Logo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2492</Words>
  <Application>Microsoft Macintosh PowerPoint</Application>
  <PresentationFormat>Custom</PresentationFormat>
  <Paragraphs>200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Arial</vt:lpstr>
      <vt:lpstr>Open Sans</vt:lpstr>
      <vt:lpstr>Encode Sans</vt:lpstr>
      <vt:lpstr>Quattrocento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Simon</dc:creator>
  <cp:lastModifiedBy>YUE SHI</cp:lastModifiedBy>
  <cp:revision>6</cp:revision>
  <dcterms:created xsi:type="dcterms:W3CDTF">2020-01-03T22:24:30Z</dcterms:created>
  <dcterms:modified xsi:type="dcterms:W3CDTF">2023-05-19T06:44:13Z</dcterms:modified>
</cp:coreProperties>
</file>